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81" r:id="rId5"/>
    <p:sldId id="290" r:id="rId6"/>
    <p:sldId id="311" r:id="rId7"/>
    <p:sldId id="358" r:id="rId8"/>
    <p:sldId id="340" r:id="rId9"/>
    <p:sldId id="342" r:id="rId10"/>
    <p:sldId id="355" r:id="rId11"/>
    <p:sldId id="356" r:id="rId12"/>
    <p:sldId id="354" r:id="rId13"/>
    <p:sldId id="343" r:id="rId14"/>
    <p:sldId id="312" r:id="rId15"/>
    <p:sldId id="341" r:id="rId16"/>
    <p:sldId id="327" r:id="rId17"/>
    <p:sldId id="348" r:id="rId18"/>
    <p:sldId id="350" r:id="rId19"/>
    <p:sldId id="349" r:id="rId20"/>
    <p:sldId id="351" r:id="rId21"/>
    <p:sldId id="360" r:id="rId22"/>
    <p:sldId id="325" r:id="rId23"/>
    <p:sldId id="326" r:id="rId24"/>
    <p:sldId id="344" r:id="rId25"/>
    <p:sldId id="333" r:id="rId26"/>
    <p:sldId id="330" r:id="rId27"/>
    <p:sldId id="329" r:id="rId28"/>
    <p:sldId id="353" r:id="rId29"/>
    <p:sldId id="331" r:id="rId30"/>
    <p:sldId id="335" r:id="rId31"/>
    <p:sldId id="336" r:id="rId32"/>
    <p:sldId id="337" r:id="rId33"/>
    <p:sldId id="338" r:id="rId34"/>
    <p:sldId id="339" r:id="rId35"/>
    <p:sldId id="328" r:id="rId36"/>
    <p:sldId id="334" r:id="rId37"/>
    <p:sldId id="324" r:id="rId38"/>
    <p:sldId id="345" r:id="rId39"/>
    <p:sldId id="346" r:id="rId40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0" autoAdjust="0"/>
    <p:restoredTop sz="93447" autoAdjust="0"/>
  </p:normalViewPr>
  <p:slideViewPr>
    <p:cSldViewPr snapToGrid="0">
      <p:cViewPr>
        <p:scale>
          <a:sx n="58" d="100"/>
          <a:sy n="58" d="100"/>
        </p:scale>
        <p:origin x="9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D6C6E7B-22D3-4028-AA36-5632DB9F084C}" type="datetime1">
              <a:rPr lang="es-ES" noProof="1" smtClean="0"/>
              <a:t>21/03/2024</a:t>
            </a:fld>
            <a:endParaRPr lang="es-ES" noProof="1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1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FB965AE-3611-4022-8F39-7F4C42BAF2F6}" type="slidenum">
              <a:rPr lang="es-ES" noProof="1" dirty="0" smtClean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657488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DCDDE3-498B-4613-985C-FAC800C61873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40A0A09-6FA2-432A-878F-290AC51C728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40A0A09-6FA2-432A-878F-290AC51C7288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141113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La edad cronológica se refiere al tiempo que ha transcurrido desde el nacimiento de una persona hasta un punto específico en el tiempo. Es la forma convencional de medir la edad y se expresa en años, meses y días. La edad biológica se refiere al estado real de envejecimiento y salud de una persona en función de diversos factores biológicos y fisiológicos. Puede haber variaciones en la velocidad de envejecimiento y el estado de salud entre personas del mismo grupo de edad cronológica.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0A0A09-6FA2-432A-878F-290AC51C7288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11116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s-ES" dirty="0"/>
            </a:b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Existen varios biomarcadores que se utilizan para evaluar la edad biológica de una persona. Estos biomarcadores proporcionan información sobre el estado de envejecimiento y la salud de los sistemas biológicos del cuerpo.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Alg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 unos de los biomarcadores comúnmente estudiados incluyen: longitud </a:t>
            </a:r>
            <a:r>
              <a:rPr lang="es-ES" b="0" i="0" dirty="0" err="1">
                <a:solidFill>
                  <a:srgbClr val="D1D5DB"/>
                </a:solidFill>
                <a:effectLst/>
                <a:latin typeface="Söhne"/>
              </a:rPr>
              <a:t>telomeros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, cerebro, 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0A0A09-6FA2-432A-878F-290AC51C7288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747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La "edad biológica cerebral" se refiere a la evaluación del envejecimiento del cerebro en comparación con la edad cronológica de una persona.  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0A0A09-6FA2-432A-878F-290AC51C7288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6261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0A0A09-6FA2-432A-878F-290AC51C7288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4789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El electroencefalograma (EEG) es una prueba que registra la actividad eléctrica del cerebro mediante electrodos en el cuero cabelludo. Se utiliza para diagnosticar condiciones como la epilepsia, evaluar trastornos del sueño y detectar anomalías en la actividad cerebral. El EEG proporciona trazos que reflejan la actividad neuronal y es esencial en la evaluación neurológica. 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40A0A09-6FA2-432A-878F-290AC51C7288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75801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ángulo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orma lib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2099733"/>
            <a:ext cx="8825658" cy="2677648"/>
          </a:xfrm>
        </p:spPr>
        <p:txBody>
          <a:bodyPr rtlCol="0" anchor="b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rtlCol="0"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fld id="{BB6C6901-0447-4C3C-8E31-79706DB22444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 rtlCol="0"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1" name="Rectángulo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ángulo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ipse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ipse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ipse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ipse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Elipse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orma libre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orma libre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orma lib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CBD62-0CFF-4462-9D8F-732669C3E149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6" name="Rectángulo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Elipse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Elipse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Elipse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ipse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ipse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orma libre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orma libre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orma lib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 rtlCol="0"/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C63CE3-B803-453E-8206-41F49E247B7E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3" name="Rectángulo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ángulo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ipse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Elipse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Elipse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Elipse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Elipse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orma libre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orma libre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orma lib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Cuadro de texto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s-ES" sz="9600" b="0" i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Cuadro de texto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es-ES" sz="9600" b="0" i="0" noProof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81878" y="982134"/>
            <a:ext cx="8453906" cy="2696632"/>
          </a:xfrm>
        </p:spPr>
        <p:txBody>
          <a:bodyPr rtlCol="0"/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4" name="Marcador de texto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BFF5D4-54F8-46E9-87FD-39F73572FB11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9" name="Rectángulo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ángulo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Elipse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Elipse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ipse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ipse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ipse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orma libre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orma libre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orma lib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D31897-0490-4794-A67A-C648982ADBAB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0F555D-C10A-4F50-8B01-34CADBD8F580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1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texto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2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43" name="Conector recto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34D711-A653-48C1-BB43-8D3A4695AD72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rtlCol="0" anchor="t" anchorCtr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 rtlCol="0"/>
          <a:lstStyle/>
          <a:p>
            <a:pPr rtl="0"/>
            <a:fld id="{5CD41F47-C674-446E-A366-D2582EF8C916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ángulo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Elipse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Elipse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ipse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ipse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ipse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ángulo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orma libre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orma libre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orma lib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rtlCol="0" anchor="b" anchorCtr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 rtlCol="0"/>
          <a:lstStyle/>
          <a:p>
            <a:pPr rtl="0"/>
            <a:fld id="{003F7A2C-9490-4819-820A-6B567C0601EC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5A4BAF-84C7-4BAA-A4CE-6BB07ADCB677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ángulo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ipse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ipse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ipse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ipse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Elipse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ángulo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orma libre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orma libre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orma lib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rtlCol="0" anchor="ctr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rtlCol="0"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17CCC3-B349-49B4-9BCA-8B6723386407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6" name="Rectángulo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F4CA3C-3BE6-4C6E-9D56-A6F745305F05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8C5691-FC4E-4B5A-90AD-7197F4F6A756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4446F4-C61A-4F89-A977-04A352F63348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02C372-C15B-4527-A534-620ED6DD2CD1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Rectángulo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ángulo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ipse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ipse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ipse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Elipse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Elipse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ángulo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orma libre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orma libre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orma lib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5107A-F611-4A3D-B7E8-FE6EF3D9A4FE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6" name="Rectángulo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ángulo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ipse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ipse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Elipse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Elipse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Elipse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ángulo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orma libre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orma libre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orma lib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43BA90-90F8-4021-BEBB-5572A0284FEB}" type="datetime1">
              <a:rPr lang="es-ES" noProof="0" smtClean="0"/>
              <a:t>21/03/2024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6" name="Rectángulo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ángulo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Elipse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Elipse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Elipse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Elipse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Elipse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orma libre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orma libre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orma libre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fld id="{2A3792F8-5208-4EE3-A8FF-8098CAFA9EBA}" type="datetime1">
              <a:rPr lang="es-ES" noProof="0" smtClean="0"/>
              <a:t>21/03/2024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21" name="Rectángulo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50" name="Forma libre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s-CL"/>
          </a:p>
        </p:txBody>
      </p:sp>
      <p:pic>
        <p:nvPicPr>
          <p:cNvPr id="6" name="Imagen 5" descr="Pizarra teñida de púrpura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194" y="2661920"/>
            <a:ext cx="8283686" cy="2184380"/>
          </a:xfrm>
        </p:spPr>
        <p:txBody>
          <a:bodyPr rtlCol="0">
            <a:noAutofit/>
          </a:bodyPr>
          <a:lstStyle/>
          <a:p>
            <a:r>
              <a:rPr lang="es-ES" sz="3200" noProof="1">
                <a:solidFill>
                  <a:srgbClr val="FFFFFF"/>
                </a:solidFill>
              </a:rPr>
              <a:t>Estimación de la edad cerebral mediante registros de electroencefalografía (EEG) utilizando técnicas de aprendizaje de máquinas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5149913"/>
            <a:ext cx="8827245" cy="861420"/>
          </a:xfrm>
        </p:spPr>
        <p:txBody>
          <a:bodyPr rtlCol="0">
            <a:normAutofit/>
          </a:bodyPr>
          <a:lstStyle/>
          <a:p>
            <a:pPr rtl="0"/>
            <a:r>
              <a:rPr lang="es-ES" noProof="1">
                <a:solidFill>
                  <a:srgbClr val="FFFFFF"/>
                </a:solidFill>
              </a:rPr>
              <a:t>Felipe Carriel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66CE96C-0767-B9B1-E58D-96D0512C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7" y="-4671"/>
            <a:ext cx="1652681" cy="145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2F71DCC-46B2-14B8-794F-B9570C377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814" y="5022364"/>
            <a:ext cx="3359889" cy="111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E01753D-550F-8AD9-B4C2-9C361581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560492"/>
          </a:xfrm>
        </p:spPr>
        <p:txBody>
          <a:bodyPr/>
          <a:lstStyle/>
          <a:p>
            <a:r>
              <a:rPr lang="en-US" dirty="0" err="1"/>
              <a:t>Electroencefalografía</a:t>
            </a:r>
            <a:r>
              <a:rPr lang="en-US" dirty="0"/>
              <a:t>: </a:t>
            </a:r>
            <a:r>
              <a:rPr lang="es-CL" sz="3600" dirty="0"/>
              <a:t>Técnica </a:t>
            </a:r>
            <a:r>
              <a:rPr lang="es-CL" sz="3600" b="1" dirty="0"/>
              <a:t>no invasiva </a:t>
            </a:r>
            <a:r>
              <a:rPr lang="es-CL" sz="3600" dirty="0"/>
              <a:t>para registrar la actividad eléctrica cerebral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0F1555-08B4-B943-59BC-5DB4E32DC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A20002F-FA3A-AB16-C21A-F26FCB7A0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01" y="2328816"/>
            <a:ext cx="9803626" cy="400006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D11A078-C57C-8E5A-B37F-4711CF8B8A3E}"/>
              </a:ext>
            </a:extLst>
          </p:cNvPr>
          <p:cNvSpPr txBox="1"/>
          <p:nvPr/>
        </p:nvSpPr>
        <p:spPr>
          <a:xfrm>
            <a:off x="1033201" y="6208095"/>
            <a:ext cx="685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effectLst/>
                <a:latin typeface="Söhne"/>
              </a:rPr>
              <a:t>Otero, M. (2021). Bioingeniería Electrónica. Universidad Técnica Federico Santa María.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9642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BEDC2-1880-F721-33AF-6AD7365B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Métodos</a:t>
            </a:r>
          </a:p>
        </p:txBody>
      </p:sp>
      <p:pic>
        <p:nvPicPr>
          <p:cNvPr id="9" name="Marcador de contenido 8" descr="Diagrama&#10;&#10;Descripción generada automáticamente">
            <a:extLst>
              <a:ext uri="{FF2B5EF4-FFF2-40B4-BE49-F238E27FC236}">
                <a16:creationId xmlns:a16="http://schemas.microsoft.com/office/drawing/2014/main" id="{3FF576E7-B8C0-6717-3A0A-335343584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453" y="2305567"/>
            <a:ext cx="10227093" cy="3417138"/>
          </a:xfrm>
        </p:spPr>
      </p:pic>
    </p:spTree>
    <p:extLst>
      <p:ext uri="{BB962C8B-B14F-4D97-AF65-F5344CB8AC3E}">
        <p14:creationId xmlns:p14="http://schemas.microsoft.com/office/powerpoint/2010/main" val="3444169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2F860-4A4F-82CF-5872-F0EED450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Métodos basados en aprendizaje profundo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EBFD7B-5F90-A451-D4F2-719BAB84E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86" y="5263771"/>
            <a:ext cx="7979460" cy="9985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CL" b="0" i="0" dirty="0" err="1">
                <a:effectLst/>
                <a:latin typeface="Arial" panose="020B0604020202020204" pitchFamily="34" charset="0"/>
              </a:rPr>
              <a:t>Schirrmeister</a:t>
            </a:r>
            <a:r>
              <a:rPr lang="es-CL" b="0" i="0" dirty="0">
                <a:effectLst/>
                <a:latin typeface="Arial" panose="020B0604020202020204" pitchFamily="34" charset="0"/>
              </a:rPr>
              <a:t>, R. T.,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Gemein</a:t>
            </a:r>
            <a:r>
              <a:rPr lang="es-CL" b="0" i="0" dirty="0">
                <a:effectLst/>
                <a:latin typeface="Arial" panose="020B0604020202020204" pitchFamily="34" charset="0"/>
              </a:rPr>
              <a:t>, L.,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Eggensperger</a:t>
            </a:r>
            <a:r>
              <a:rPr lang="es-CL" b="0" i="0" dirty="0">
                <a:effectLst/>
                <a:latin typeface="Arial" panose="020B0604020202020204" pitchFamily="34" charset="0"/>
              </a:rPr>
              <a:t>, K.,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Hutter</a:t>
            </a:r>
            <a:r>
              <a:rPr lang="es-CL" b="0" i="0" dirty="0">
                <a:effectLst/>
                <a:latin typeface="Arial" panose="020B0604020202020204" pitchFamily="34" charset="0"/>
              </a:rPr>
              <a:t>, F. y Ball, T. Deep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learning</a:t>
            </a:r>
            <a:br>
              <a:rPr lang="es-CL" dirty="0"/>
            </a:br>
            <a:r>
              <a:rPr lang="es-CL" b="0" i="0" dirty="0" err="1">
                <a:effectLst/>
                <a:latin typeface="Arial" panose="020B0604020202020204" pitchFamily="34" charset="0"/>
              </a:rPr>
              <a:t>with</a:t>
            </a:r>
            <a:r>
              <a:rPr lang="es-CL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convolutional</a:t>
            </a:r>
            <a:r>
              <a:rPr lang="es-CL" b="0" i="0" dirty="0">
                <a:effectLst/>
                <a:latin typeface="Arial" panose="020B0604020202020204" pitchFamily="34" charset="0"/>
              </a:rPr>
              <a:t> neural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networks</a:t>
            </a:r>
            <a:r>
              <a:rPr lang="es-CL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for</a:t>
            </a:r>
            <a:r>
              <a:rPr lang="es-CL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decoding</a:t>
            </a:r>
            <a:r>
              <a:rPr lang="es-CL" b="0" i="0" dirty="0">
                <a:effectLst/>
                <a:latin typeface="Arial" panose="020B0604020202020204" pitchFamily="34" charset="0"/>
              </a:rPr>
              <a:t> and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visualization</a:t>
            </a:r>
            <a:r>
              <a:rPr lang="es-CL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of</a:t>
            </a:r>
            <a:r>
              <a:rPr lang="es-CL" b="0" i="0" dirty="0">
                <a:effectLst/>
                <a:latin typeface="Arial" panose="020B0604020202020204" pitchFamily="34" charset="0"/>
              </a:rPr>
              <a:t> EEG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pathology</a:t>
            </a:r>
            <a:r>
              <a:rPr lang="es-CL" b="0" i="0" dirty="0">
                <a:effectLst/>
                <a:latin typeface="Arial" panose="020B0604020202020204" pitchFamily="34" charset="0"/>
              </a:rPr>
              <a:t>.</a:t>
            </a:r>
            <a:br>
              <a:rPr lang="es-CL" dirty="0"/>
            </a:br>
            <a:r>
              <a:rPr lang="es-CL" b="0" i="0" dirty="0">
                <a:effectLst/>
                <a:latin typeface="Courier New" panose="02070309020205020404" pitchFamily="49" charset="0"/>
              </a:rPr>
              <a:t>http://arxiv.org/abs/1708.08012 </a:t>
            </a:r>
            <a:r>
              <a:rPr lang="es-CL" b="0" i="0" dirty="0">
                <a:effectLst/>
                <a:latin typeface="Arial" panose="020B0604020202020204" pitchFamily="34" charset="0"/>
              </a:rPr>
              <a:t>(ago. de 2017).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3505F8-4231-554B-C2A6-2D5724B20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54" y="2348971"/>
            <a:ext cx="9601693" cy="29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4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54B13A-D1FF-63E1-72E1-ECEC6AD5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Métodos basados en aprendizaje profundo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247AF3-43DE-B512-9EF1-7556C1BEC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(REALIZAR UNA BREVE INTRODUCCION)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95D346-5F87-AF37-EC31-3D9A43A6F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3" y="2438988"/>
            <a:ext cx="10976615" cy="295851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B32750D-9120-D099-41ED-3BBFB4AD396F}"/>
              </a:ext>
            </a:extLst>
          </p:cNvPr>
          <p:cNvSpPr txBox="1"/>
          <p:nvPr/>
        </p:nvSpPr>
        <p:spPr>
          <a:xfrm>
            <a:off x="782320" y="5397500"/>
            <a:ext cx="9357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0" i="0" dirty="0" err="1">
                <a:effectLst/>
                <a:latin typeface="Arial" panose="020B0604020202020204" pitchFamily="34" charset="0"/>
              </a:rPr>
              <a:t>Khayretdinova</a:t>
            </a:r>
            <a:r>
              <a:rPr lang="es-CL" sz="1600" b="0" i="0" dirty="0">
                <a:effectLst/>
                <a:latin typeface="Arial" panose="020B0604020202020204" pitchFamily="34" charset="0"/>
              </a:rPr>
              <a:t>, M. et al. </a:t>
            </a:r>
            <a:r>
              <a:rPr lang="es-CL" sz="1600" b="0" i="0" dirty="0" err="1">
                <a:effectLst/>
                <a:latin typeface="Arial" panose="020B0604020202020204" pitchFamily="34" charset="0"/>
              </a:rPr>
              <a:t>Predicting</a:t>
            </a:r>
            <a:r>
              <a:rPr lang="es-CL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600" b="0" i="0" dirty="0" err="1">
                <a:effectLst/>
                <a:latin typeface="Arial" panose="020B0604020202020204" pitchFamily="34" charset="0"/>
              </a:rPr>
              <a:t>age</a:t>
            </a:r>
            <a:r>
              <a:rPr lang="es-CL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600" b="0" i="0" dirty="0" err="1">
                <a:effectLst/>
                <a:latin typeface="Arial" panose="020B0604020202020204" pitchFamily="34" charset="0"/>
              </a:rPr>
              <a:t>from</a:t>
            </a:r>
            <a:r>
              <a:rPr lang="es-CL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600" b="0" i="0" dirty="0" err="1">
                <a:effectLst/>
                <a:latin typeface="Arial" panose="020B0604020202020204" pitchFamily="34" charset="0"/>
              </a:rPr>
              <a:t>resting-state</a:t>
            </a:r>
            <a:r>
              <a:rPr lang="es-CL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600" b="0" i="0" dirty="0" err="1">
                <a:effectLst/>
                <a:latin typeface="Arial" panose="020B0604020202020204" pitchFamily="34" charset="0"/>
              </a:rPr>
              <a:t>scalp</a:t>
            </a:r>
            <a:r>
              <a:rPr lang="es-CL" sz="1600" b="0" i="0" dirty="0">
                <a:effectLst/>
                <a:latin typeface="Arial" panose="020B0604020202020204" pitchFamily="34" charset="0"/>
              </a:rPr>
              <a:t> EEG </a:t>
            </a:r>
            <a:r>
              <a:rPr lang="es-CL" sz="1600" b="0" i="0" dirty="0" err="1">
                <a:effectLst/>
                <a:latin typeface="Arial" panose="020B0604020202020204" pitchFamily="34" charset="0"/>
              </a:rPr>
              <a:t>signals</a:t>
            </a:r>
            <a:r>
              <a:rPr lang="es-CL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600" b="0" i="0" dirty="0" err="1">
                <a:effectLst/>
                <a:latin typeface="Arial" panose="020B0604020202020204" pitchFamily="34" charset="0"/>
              </a:rPr>
              <a:t>with</a:t>
            </a:r>
            <a:r>
              <a:rPr lang="es-CL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600" b="0" i="0" dirty="0" err="1">
                <a:effectLst/>
                <a:latin typeface="Arial" panose="020B0604020202020204" pitchFamily="34" charset="0"/>
              </a:rPr>
              <a:t>deep</a:t>
            </a:r>
            <a:br>
              <a:rPr lang="es-CL" sz="1600" dirty="0"/>
            </a:br>
            <a:r>
              <a:rPr lang="es-CL" sz="1600" b="0" i="0" dirty="0" err="1">
                <a:effectLst/>
                <a:latin typeface="Arial" panose="020B0604020202020204" pitchFamily="34" charset="0"/>
              </a:rPr>
              <a:t>convolutional</a:t>
            </a:r>
            <a:r>
              <a:rPr lang="es-CL" sz="1600" b="0" i="0" dirty="0">
                <a:effectLst/>
                <a:latin typeface="Arial" panose="020B0604020202020204" pitchFamily="34" charset="0"/>
              </a:rPr>
              <a:t> neural </a:t>
            </a:r>
            <a:r>
              <a:rPr lang="es-CL" sz="1600" b="0" i="0" dirty="0" err="1">
                <a:effectLst/>
                <a:latin typeface="Arial" panose="020B0604020202020204" pitchFamily="34" charset="0"/>
              </a:rPr>
              <a:t>networks</a:t>
            </a:r>
            <a:r>
              <a:rPr lang="es-CL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600" b="0" i="0" dirty="0" err="1">
                <a:effectLst/>
                <a:latin typeface="Arial" panose="020B0604020202020204" pitchFamily="34" charset="0"/>
              </a:rPr>
              <a:t>on</a:t>
            </a:r>
            <a:r>
              <a:rPr lang="es-CL" sz="1600" b="0" i="0" dirty="0">
                <a:effectLst/>
                <a:latin typeface="Arial" panose="020B0604020202020204" pitchFamily="34" charset="0"/>
              </a:rPr>
              <a:t> TD-</a:t>
            </a:r>
            <a:r>
              <a:rPr lang="es-CL" sz="1600" b="0" i="0" dirty="0" err="1">
                <a:effectLst/>
                <a:latin typeface="Arial" panose="020B0604020202020204" pitchFamily="34" charset="0"/>
              </a:rPr>
              <a:t>brain</a:t>
            </a:r>
            <a:r>
              <a:rPr lang="es-CL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600" b="0" i="0" dirty="0" err="1">
                <a:effectLst/>
                <a:latin typeface="Arial" panose="020B0604020202020204" pitchFamily="34" charset="0"/>
              </a:rPr>
              <a:t>dataset</a:t>
            </a:r>
            <a:r>
              <a:rPr lang="es-CL" sz="1600" b="0" i="0" dirty="0">
                <a:effectLst/>
                <a:latin typeface="Arial" panose="020B0604020202020204" pitchFamily="34" charset="0"/>
              </a:rPr>
              <a:t>. </a:t>
            </a:r>
            <a:r>
              <a:rPr lang="es-CL" sz="1600" b="0" i="0" dirty="0" err="1">
                <a:effectLst/>
                <a:latin typeface="Arial" panose="020B0604020202020204" pitchFamily="34" charset="0"/>
              </a:rPr>
              <a:t>Frontiers</a:t>
            </a:r>
            <a:r>
              <a:rPr lang="es-CL" sz="1600" b="0" i="0" dirty="0">
                <a:effectLst/>
                <a:latin typeface="Arial" panose="020B0604020202020204" pitchFamily="34" charset="0"/>
              </a:rPr>
              <a:t> in </a:t>
            </a:r>
            <a:r>
              <a:rPr lang="es-CL" sz="1600" b="0" i="0" dirty="0" err="1">
                <a:effectLst/>
                <a:latin typeface="Arial" panose="020B0604020202020204" pitchFamily="34" charset="0"/>
              </a:rPr>
              <a:t>Aging</a:t>
            </a:r>
            <a:r>
              <a:rPr lang="es-CL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600" b="0" i="0" dirty="0" err="1">
                <a:effectLst/>
                <a:latin typeface="Arial" panose="020B0604020202020204" pitchFamily="34" charset="0"/>
              </a:rPr>
              <a:t>Neuroscience</a:t>
            </a:r>
            <a:br>
              <a:rPr lang="es-CL" sz="1600" dirty="0"/>
            </a:br>
            <a:r>
              <a:rPr lang="es-CL" sz="1600" b="0" i="0" dirty="0">
                <a:effectLst/>
                <a:latin typeface="Arial" panose="020B0604020202020204" pitchFamily="34" charset="0"/>
              </a:rPr>
              <a:t>14. </a:t>
            </a:r>
            <a:r>
              <a:rPr lang="es-CL" sz="1600" b="0" i="0" dirty="0" err="1">
                <a:effectLst/>
                <a:latin typeface="Arial" panose="020B0604020202020204" pitchFamily="34" charset="0"/>
              </a:rPr>
              <a:t>issn</a:t>
            </a:r>
            <a:r>
              <a:rPr lang="es-CL" sz="1600" b="0" i="0" dirty="0">
                <a:effectLst/>
                <a:latin typeface="Arial" panose="020B0604020202020204" pitchFamily="34" charset="0"/>
              </a:rPr>
              <a:t>: 16634365 (dic. de 2022).</a:t>
            </a:r>
            <a:endParaRPr lang="es-CL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CF9DC85-E9C4-850A-821D-C8BDBAA94B21}"/>
              </a:ext>
            </a:extLst>
          </p:cNvPr>
          <p:cNvSpPr txBox="1"/>
          <p:nvPr/>
        </p:nvSpPr>
        <p:spPr>
          <a:xfrm>
            <a:off x="9105900" y="5657850"/>
            <a:ext cx="230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R^2=0.81</a:t>
            </a:r>
          </a:p>
          <a:p>
            <a:r>
              <a:rPr lang="es-CL" dirty="0"/>
              <a:t>MAE= 5.96 años</a:t>
            </a:r>
          </a:p>
        </p:txBody>
      </p:sp>
    </p:spTree>
    <p:extLst>
      <p:ext uri="{BB962C8B-B14F-4D97-AF65-F5344CB8AC3E}">
        <p14:creationId xmlns:p14="http://schemas.microsoft.com/office/powerpoint/2010/main" val="231998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68C78CE-2DEB-954F-9A1E-2B254508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907" y="595298"/>
            <a:ext cx="6278457" cy="10453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C6A8377-E358-4B8A-1FDA-098B1E7B8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2463800"/>
            <a:ext cx="9725559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475301A-FF77-D6B8-7457-68C5EA49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42" y="443345"/>
            <a:ext cx="6269658" cy="537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68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B94ACE3-AB1F-A07A-5BE3-9AE32414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67" y="393363"/>
            <a:ext cx="6578938" cy="18733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3165419-BB6A-FFEB-BDFA-B26444C43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67" y="2581231"/>
            <a:ext cx="5702593" cy="35688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051BCE2-49FD-AF81-AB9C-D75408094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586" y="1346204"/>
            <a:ext cx="4420847" cy="511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83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7660F1-3B23-6C12-085A-77E232DF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568" y="1593756"/>
            <a:ext cx="4270432" cy="353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05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278B3-E283-078D-8657-50A133F83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Métodos basados en extracción manual de características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053244-4E26-0EC3-3593-DB23360E2F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28" y="2472332"/>
            <a:ext cx="8824913" cy="308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314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A39E5-F734-E51D-946A-18C06BCBC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anchor="ctr">
            <a:normAutofit/>
          </a:bodyPr>
          <a:lstStyle/>
          <a:p>
            <a:r>
              <a:rPr lang="es-CL" dirty="0" err="1"/>
              <a:t>Dataset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E65ED6-3F7C-00F9-C6A5-2F87643DB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r>
              <a:rPr lang="es-ES" dirty="0"/>
              <a:t>Se cuenta con una base de datos que involucra a 1298 participantes de estado saludable de un estudio realizado por el consorcio de </a:t>
            </a:r>
            <a:r>
              <a:rPr lang="es-ES" dirty="0" err="1"/>
              <a:t>EuroLaD</a:t>
            </a:r>
            <a:r>
              <a:rPr lang="es-ES" dirty="0"/>
              <a:t>-EEG que abarca regiones de América Latina (</a:t>
            </a:r>
            <a:r>
              <a:rPr lang="es-ES" dirty="0" err="1"/>
              <a:t>BrainLat</a:t>
            </a:r>
            <a:r>
              <a:rPr lang="es-ES" dirty="0"/>
              <a:t>) y Europa.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BA4D87-1AF7-535A-D519-8CBE6F1A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326" y="2709639"/>
            <a:ext cx="4825159" cy="2332919"/>
          </a:xfrm>
          <a:prstGeom prst="rect">
            <a:avLst/>
          </a:prstGeom>
          <a:noFill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0C07A01-A576-3099-3EDA-B1631F0D09AA}"/>
              </a:ext>
            </a:extLst>
          </p:cNvPr>
          <p:cNvSpPr txBox="1"/>
          <p:nvPr/>
        </p:nvSpPr>
        <p:spPr>
          <a:xfrm>
            <a:off x="6202280" y="5172626"/>
            <a:ext cx="56769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0" i="0" dirty="0">
                <a:effectLst/>
                <a:latin typeface="Arial" panose="020B0604020202020204" pitchFamily="34" charset="0"/>
              </a:rPr>
              <a:t>Prado, P. et al.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BrainLat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project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, a multimodal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neuroimaging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dataset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of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neurodege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-</a:t>
            </a:r>
            <a:br>
              <a:rPr lang="es-CL" sz="1100" dirty="0"/>
            </a:br>
            <a:r>
              <a:rPr lang="es-CL" sz="1100" b="0" i="0" dirty="0" err="1">
                <a:effectLst/>
                <a:latin typeface="Arial" panose="020B0604020202020204" pitchFamily="34" charset="0"/>
              </a:rPr>
              <a:t>neration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from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underrepresented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backgrounds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.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Scientific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Data 10, 889.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issn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: 2052-4463.</a:t>
            </a:r>
            <a:br>
              <a:rPr lang="es-CL" sz="1100" dirty="0"/>
            </a:br>
            <a:r>
              <a:rPr lang="es-CL" sz="1100" b="0" i="0" dirty="0">
                <a:effectLst/>
                <a:latin typeface="Courier New" panose="02070309020205020404" pitchFamily="49" charset="0"/>
              </a:rPr>
              <a:t>https://www.nature.com/articles/s41597-023-02806-8 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(1 dic. de 2023).</a:t>
            </a:r>
            <a:endParaRPr lang="es-CL" sz="11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72608FD-58CB-48A4-30E1-D297B76F0654}"/>
              </a:ext>
            </a:extLst>
          </p:cNvPr>
          <p:cNvSpPr txBox="1"/>
          <p:nvPr/>
        </p:nvSpPr>
        <p:spPr>
          <a:xfrm>
            <a:off x="6200690" y="5771483"/>
            <a:ext cx="59670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0" i="0" dirty="0">
                <a:effectLst/>
                <a:latin typeface="Arial" panose="020B0604020202020204" pitchFamily="34" charset="0"/>
              </a:rPr>
              <a:t>Parra-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Rodriguez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, M. A. et al.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EuroLaD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-EEG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consortium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: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towards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a global EEG</a:t>
            </a:r>
            <a:br>
              <a:rPr lang="es-CL" sz="1100" dirty="0"/>
            </a:br>
            <a:r>
              <a:rPr lang="es-CL" sz="1100" b="0" i="0" dirty="0" err="1">
                <a:effectLst/>
                <a:latin typeface="Arial" panose="020B0604020202020204" pitchFamily="34" charset="0"/>
              </a:rPr>
              <a:t>platform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for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dementia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,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for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seeking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to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reduce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regional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impact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of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dementia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.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Alzhei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-</a:t>
            </a:r>
            <a:br>
              <a:rPr lang="es-CL" sz="1100" dirty="0"/>
            </a:br>
            <a:r>
              <a:rPr lang="es-CL" sz="1100" b="0" i="0" dirty="0" err="1">
                <a:effectLst/>
                <a:latin typeface="Arial" panose="020B0604020202020204" pitchFamily="34" charset="0"/>
              </a:rPr>
              <a:t>mer’s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Dementia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 18. </a:t>
            </a:r>
            <a:r>
              <a:rPr lang="es-CL" sz="1100" b="0" i="0" dirty="0" err="1">
                <a:effectLst/>
                <a:latin typeface="Arial" panose="020B0604020202020204" pitchFamily="34" charset="0"/>
              </a:rPr>
              <a:t>issn</a:t>
            </a:r>
            <a:r>
              <a:rPr lang="es-CL" sz="1100" b="0" i="0" dirty="0">
                <a:effectLst/>
                <a:latin typeface="Arial" panose="020B0604020202020204" pitchFamily="34" charset="0"/>
              </a:rPr>
              <a:t>: 1552-5260 (S6 dic. de 2022).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69899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7E6F9-5ADB-9315-4069-79B9BAFD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Tópicos a tratar (Objetivos?)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E8C751-FF8A-485D-31B1-B10999FA7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69820"/>
            <a:ext cx="8825659" cy="3416300"/>
          </a:xfrm>
        </p:spPr>
        <p:txBody>
          <a:bodyPr/>
          <a:lstStyle/>
          <a:p>
            <a:r>
              <a:rPr lang="es-CL" dirty="0"/>
              <a:t>Estimación de la edad biológica cerebral vs la edad cronológica.</a:t>
            </a:r>
          </a:p>
          <a:p>
            <a:r>
              <a:rPr lang="es-CL" dirty="0"/>
              <a:t>Evaluación de los distintos algoritmos de aprendizaje de máquina para estimación de la edad biológica cerebral.</a:t>
            </a:r>
          </a:p>
          <a:p>
            <a:r>
              <a:rPr lang="es-CL" dirty="0"/>
              <a:t>Evaluación del modelo utilizando solo una </a:t>
            </a:r>
            <a:r>
              <a:rPr lang="es-CL"/>
              <a:t>región cerebral (Región occipital).</a:t>
            </a:r>
            <a:endParaRPr lang="es-CL" dirty="0"/>
          </a:p>
          <a:p>
            <a:r>
              <a:rPr lang="es-CL" dirty="0"/>
              <a:t>Identificar las características más relevantes en la estimación de edad cerebral.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21421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E3788-CF16-6839-7A0A-6307793A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82" y="1475509"/>
            <a:ext cx="4004684" cy="675409"/>
          </a:xfrm>
        </p:spPr>
        <p:txBody>
          <a:bodyPr anchor="b">
            <a:normAutofit/>
          </a:bodyPr>
          <a:lstStyle/>
          <a:p>
            <a:r>
              <a:rPr lang="es-CL" sz="3100" b="1" dirty="0"/>
              <a:t>Preprocesamiento</a:t>
            </a:r>
            <a:r>
              <a:rPr lang="es-CL" sz="3100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808272-A987-45FF-45D4-A550D7160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9482" y="2369127"/>
            <a:ext cx="3859212" cy="1371600"/>
          </a:xfrm>
        </p:spPr>
        <p:txBody>
          <a:bodyPr>
            <a:normAutofit/>
          </a:bodyPr>
          <a:lstStyle/>
          <a:p>
            <a:r>
              <a:rPr lang="es-CL" sz="2000" dirty="0">
                <a:solidFill>
                  <a:schemeClr val="bg1"/>
                </a:solidFill>
              </a:rPr>
              <a:t>Filtrado: 0.5 a 40Hz</a:t>
            </a:r>
          </a:p>
          <a:p>
            <a:r>
              <a:rPr lang="es-CL" sz="2000" dirty="0" err="1">
                <a:solidFill>
                  <a:schemeClr val="bg1"/>
                </a:solidFill>
              </a:rPr>
              <a:t>Remuestreo</a:t>
            </a:r>
            <a:r>
              <a:rPr lang="es-CL" sz="2000" dirty="0">
                <a:solidFill>
                  <a:schemeClr val="bg1"/>
                </a:solidFill>
              </a:rPr>
              <a:t>: 512</a:t>
            </a:r>
          </a:p>
          <a:p>
            <a:r>
              <a:rPr lang="es-CL" sz="2000" dirty="0">
                <a:solidFill>
                  <a:schemeClr val="bg1"/>
                </a:solidFill>
              </a:rPr>
              <a:t>Remoción de artefactos: ICA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BE59E3F-7E20-4AA0-7148-BF99BA48C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164" y="484772"/>
            <a:ext cx="2593973" cy="607350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4DB2C0-F06A-D3BD-6AFD-47B8EF5ECE7F}"/>
              </a:ext>
            </a:extLst>
          </p:cNvPr>
          <p:cNvSpPr txBox="1"/>
          <p:nvPr/>
        </p:nvSpPr>
        <p:spPr>
          <a:xfrm>
            <a:off x="996639" y="4949906"/>
            <a:ext cx="40046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Prado, P. et al.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Harmonized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multi-metric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multi-centric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EEG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source</a:t>
            </a:r>
            <a:br>
              <a:rPr lang="es-CL" sz="1100" dirty="0">
                <a:solidFill>
                  <a:schemeClr val="bg1"/>
                </a:solidFill>
              </a:rPr>
            </a:b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connectivity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dementia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characterization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Alzheimer’s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Dementia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Diagnosis,</a:t>
            </a:r>
            <a:br>
              <a:rPr lang="es-CL" sz="1100" dirty="0">
                <a:solidFill>
                  <a:schemeClr val="bg1"/>
                </a:solidFill>
              </a:rPr>
            </a:b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Disease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Monitoring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15.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issn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23528729 (3 jul. de 2023).</a:t>
            </a:r>
            <a:endParaRPr lang="es-C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343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5812B-6875-2E3D-A49B-FEF9736FD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93231"/>
            <a:ext cx="3865134" cy="1735667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CL" sz="2400" b="1" dirty="0"/>
              <a:t>Métodos basados en extracción manual de características: Procesamiento adicional</a:t>
            </a:r>
            <a:endParaRPr lang="es-CL" sz="23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B95AD1-EF77-21C8-BE18-421496838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111" y="2857503"/>
            <a:ext cx="3859212" cy="1371600"/>
          </a:xfrm>
        </p:spPr>
        <p:txBody>
          <a:bodyPr>
            <a:normAutofit fontScale="85000" lnSpcReduction="20000"/>
          </a:bodyPr>
          <a:lstStyle/>
          <a:p>
            <a:r>
              <a:rPr lang="es-CL" sz="2000" dirty="0">
                <a:solidFill>
                  <a:schemeClr val="bg1"/>
                </a:solidFill>
              </a:rPr>
              <a:t>Se realiza la </a:t>
            </a:r>
            <a:r>
              <a:rPr lang="es-CL" sz="2000" b="1" dirty="0">
                <a:solidFill>
                  <a:schemeClr val="bg1"/>
                </a:solidFill>
              </a:rPr>
              <a:t>normalización</a:t>
            </a:r>
            <a:r>
              <a:rPr lang="es-CL" sz="2000" dirty="0">
                <a:solidFill>
                  <a:schemeClr val="bg1"/>
                </a:solidFill>
              </a:rPr>
              <a:t> de los datos con el fin de reducir la variabilidad entre ellos </a:t>
            </a:r>
            <a:r>
              <a:rPr lang="es-CL" sz="2000" dirty="0" err="1">
                <a:solidFill>
                  <a:schemeClr val="bg1"/>
                </a:solidFill>
              </a:rPr>
              <a:t>reescalando</a:t>
            </a:r>
            <a:r>
              <a:rPr lang="es-CL" sz="2000" dirty="0">
                <a:solidFill>
                  <a:schemeClr val="bg1"/>
                </a:solidFill>
              </a:rPr>
              <a:t> los datos individualmente mediante la transformación de puntuaciones Z.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3F8A94-A470-6387-588A-1D1D4C2E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621" y="472300"/>
            <a:ext cx="2359160" cy="608822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01205C8-A071-F081-0533-CB2B7029C321}"/>
              </a:ext>
            </a:extLst>
          </p:cNvPr>
          <p:cNvSpPr txBox="1"/>
          <p:nvPr/>
        </p:nvSpPr>
        <p:spPr>
          <a:xfrm>
            <a:off x="996639" y="4949906"/>
            <a:ext cx="40046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Prado, P. et al.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Harmonized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multi-metric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multi-centric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EEG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source</a:t>
            </a:r>
            <a:br>
              <a:rPr lang="es-CL" sz="1100" dirty="0">
                <a:solidFill>
                  <a:schemeClr val="bg1"/>
                </a:solidFill>
              </a:rPr>
            </a:b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connectivity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dementia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characterization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Alzheimer’s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Dementia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Diagnosis,</a:t>
            </a:r>
            <a:br>
              <a:rPr lang="es-CL" sz="1100" dirty="0">
                <a:solidFill>
                  <a:schemeClr val="bg1"/>
                </a:solidFill>
              </a:rPr>
            </a:b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Disease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Monitoring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15.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issn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23528729 (3 jul. de 2023).</a:t>
            </a:r>
            <a:endParaRPr lang="es-C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891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5812B-6875-2E3D-A49B-FEF9736FD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128254"/>
            <a:ext cx="3865134" cy="1735667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CL" sz="2300" dirty="0"/>
              <a:t>Métodos basados en extracción manual de características: Transformación de Fuente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B95AD1-EF77-21C8-BE18-421496838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3195263"/>
            <a:ext cx="3859212" cy="1371600"/>
          </a:xfrm>
        </p:spPr>
        <p:txBody>
          <a:bodyPr>
            <a:normAutofit/>
          </a:bodyPr>
          <a:lstStyle/>
          <a:p>
            <a:r>
              <a:rPr lang="es-CL" sz="2000" dirty="0" err="1">
                <a:solidFill>
                  <a:schemeClr val="bg1"/>
                </a:solidFill>
              </a:rPr>
              <a:t>eLORETA</a:t>
            </a:r>
            <a:endParaRPr lang="es-CL" sz="2000" dirty="0">
              <a:solidFill>
                <a:schemeClr val="bg1"/>
              </a:solidFill>
            </a:endParaRPr>
          </a:p>
          <a:p>
            <a:r>
              <a:rPr lang="es-CL" sz="2000" dirty="0">
                <a:solidFill>
                  <a:schemeClr val="bg1"/>
                </a:solidFill>
              </a:rPr>
              <a:t>BMA</a:t>
            </a:r>
          </a:p>
          <a:p>
            <a:r>
              <a:rPr lang="es-CL" sz="2000" dirty="0">
                <a:solidFill>
                  <a:schemeClr val="bg1"/>
                </a:solidFill>
              </a:rPr>
              <a:t>FT-MNE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B09F530-9B2B-5182-AD8B-44A64C8B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08" y="323608"/>
            <a:ext cx="2931975" cy="618972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908C389-FF91-F367-A7B1-F29F350EF97F}"/>
              </a:ext>
            </a:extLst>
          </p:cNvPr>
          <p:cNvSpPr txBox="1"/>
          <p:nvPr/>
        </p:nvSpPr>
        <p:spPr>
          <a:xfrm>
            <a:off x="996639" y="4949906"/>
            <a:ext cx="40046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Prado, P. et al.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Harmonized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multi-metric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multi-centric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EEG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source</a:t>
            </a:r>
            <a:br>
              <a:rPr lang="es-CL" sz="1100" dirty="0">
                <a:solidFill>
                  <a:schemeClr val="bg1"/>
                </a:solidFill>
              </a:rPr>
            </a:b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connectivity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dementia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characterization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Alzheimer’s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Dementia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Diagnosis,</a:t>
            </a:r>
            <a:br>
              <a:rPr lang="es-CL" sz="1100" dirty="0">
                <a:solidFill>
                  <a:schemeClr val="bg1"/>
                </a:solidFill>
              </a:rPr>
            </a:b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Assessment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Disease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Monitoring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15. </a:t>
            </a:r>
            <a:r>
              <a:rPr lang="es-CL" sz="11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issn</a:t>
            </a:r>
            <a:r>
              <a:rPr lang="es-CL" sz="11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23528729 (3 jul. de 2023).</a:t>
            </a:r>
            <a:endParaRPr lang="es-C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91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A26BBA-98E0-779F-D6A4-73DF43820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Métodos basados en extracción manual de características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D0C1DE-9924-E010-B6AE-B7DB7ADA1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2" y="2709815"/>
            <a:ext cx="4820178" cy="33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067107-9420-B198-4142-E637991E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502" y="2361459"/>
            <a:ext cx="3862938" cy="3013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A6F2E73-CCF3-2F84-BDD5-90589AF6ABF3}"/>
              </a:ext>
            </a:extLst>
          </p:cNvPr>
          <p:cNvSpPr txBox="1"/>
          <p:nvPr/>
        </p:nvSpPr>
        <p:spPr>
          <a:xfrm>
            <a:off x="6809355" y="5753944"/>
            <a:ext cx="5382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0" i="0" dirty="0">
                <a:effectLst/>
                <a:latin typeface="Arial" panose="020B0604020202020204" pitchFamily="34" charset="0"/>
              </a:rPr>
              <a:t>Hill, A. T., Clark, G. M., Bigelow, F. J., </a:t>
            </a:r>
            <a:r>
              <a:rPr lang="es-CL" sz="1400" b="0" i="0" dirty="0" err="1">
                <a:effectLst/>
                <a:latin typeface="Arial" panose="020B0604020202020204" pitchFamily="34" charset="0"/>
              </a:rPr>
              <a:t>Lum</a:t>
            </a:r>
            <a:r>
              <a:rPr lang="es-CL" sz="1400" b="0" i="0" dirty="0">
                <a:effectLst/>
                <a:latin typeface="Arial" panose="020B0604020202020204" pitchFamily="34" charset="0"/>
              </a:rPr>
              <a:t>, J. A. y </a:t>
            </a:r>
            <a:r>
              <a:rPr lang="es-CL" sz="1400" b="0" i="0" dirty="0" err="1">
                <a:effectLst/>
                <a:latin typeface="Arial" panose="020B0604020202020204" pitchFamily="34" charset="0"/>
              </a:rPr>
              <a:t>Enticott</a:t>
            </a:r>
            <a:r>
              <a:rPr lang="es-CL" sz="1400" b="0" i="0" dirty="0">
                <a:effectLst/>
                <a:latin typeface="Arial" panose="020B0604020202020204" pitchFamily="34" charset="0"/>
              </a:rPr>
              <a:t>, P. G. </a:t>
            </a:r>
            <a:r>
              <a:rPr lang="es-CL" sz="1400" b="0" i="0" dirty="0" err="1">
                <a:effectLst/>
                <a:latin typeface="Arial" panose="020B0604020202020204" pitchFamily="34" charset="0"/>
              </a:rPr>
              <a:t>Periodic</a:t>
            </a:r>
            <a:r>
              <a:rPr lang="es-CL" sz="1400" b="0" i="0" dirty="0">
                <a:effectLst/>
                <a:latin typeface="Arial" panose="020B0604020202020204" pitchFamily="34" charset="0"/>
              </a:rPr>
              <a:t> and </a:t>
            </a:r>
            <a:r>
              <a:rPr lang="es-CL" sz="1400" b="0" i="0" dirty="0" err="1">
                <a:effectLst/>
                <a:latin typeface="Arial" panose="020B0604020202020204" pitchFamily="34" charset="0"/>
              </a:rPr>
              <a:t>aperiodic</a:t>
            </a:r>
            <a:r>
              <a:rPr lang="es-CL" sz="1400" b="0" i="0" dirty="0">
                <a:effectLst/>
                <a:latin typeface="Arial" panose="020B0604020202020204" pitchFamily="34" charset="0"/>
              </a:rPr>
              <a:t> neural </a:t>
            </a:r>
            <a:r>
              <a:rPr lang="es-CL" sz="1400" b="0" i="0" dirty="0" err="1">
                <a:effectLst/>
                <a:latin typeface="Arial" panose="020B0604020202020204" pitchFamily="34" charset="0"/>
              </a:rPr>
              <a:t>activity</a:t>
            </a:r>
            <a:r>
              <a:rPr lang="es-CL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400" b="0" i="0" dirty="0" err="1">
                <a:effectLst/>
                <a:latin typeface="Arial" panose="020B0604020202020204" pitchFamily="34" charset="0"/>
              </a:rPr>
              <a:t>displays</a:t>
            </a:r>
            <a:r>
              <a:rPr lang="es-CL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400" b="0" i="0" dirty="0" err="1">
                <a:effectLst/>
                <a:latin typeface="Arial" panose="020B0604020202020204" pitchFamily="34" charset="0"/>
              </a:rPr>
              <a:t>age-dependent</a:t>
            </a:r>
            <a:r>
              <a:rPr lang="es-CL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400" b="0" i="0" dirty="0" err="1">
                <a:effectLst/>
                <a:latin typeface="Arial" panose="020B0604020202020204" pitchFamily="34" charset="0"/>
              </a:rPr>
              <a:t>changes</a:t>
            </a:r>
            <a:r>
              <a:rPr lang="es-CL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400" b="0" i="0" dirty="0" err="1">
                <a:effectLst/>
                <a:latin typeface="Arial" panose="020B0604020202020204" pitchFamily="34" charset="0"/>
              </a:rPr>
              <a:t>across</a:t>
            </a:r>
            <a:r>
              <a:rPr lang="es-CL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400" b="0" i="0" dirty="0" err="1">
                <a:effectLst/>
                <a:latin typeface="Arial" panose="020B0604020202020204" pitchFamily="34" charset="0"/>
              </a:rPr>
              <a:t>early-to-middle</a:t>
            </a:r>
            <a:r>
              <a:rPr lang="es-CL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sz="1400" b="0" i="0" dirty="0" err="1">
                <a:effectLst/>
                <a:latin typeface="Arial" panose="020B0604020202020204" pitchFamily="34" charset="0"/>
              </a:rPr>
              <a:t>childhood</a:t>
            </a:r>
            <a:r>
              <a:rPr lang="es-CL" sz="1400" b="0" i="0" dirty="0">
                <a:effectLst/>
                <a:latin typeface="Arial" panose="020B0604020202020204" pitchFamily="34" charset="0"/>
              </a:rPr>
              <a:t>. </a:t>
            </a:r>
            <a:r>
              <a:rPr lang="es-CL" sz="1400" b="0" i="0" dirty="0" err="1">
                <a:effectLst/>
                <a:latin typeface="Arial" panose="020B0604020202020204" pitchFamily="34" charset="0"/>
              </a:rPr>
              <a:t>Developmental</a:t>
            </a:r>
            <a:r>
              <a:rPr lang="es-CL" sz="1400" b="0" i="0" dirty="0">
                <a:effectLst/>
                <a:latin typeface="Arial" panose="020B0604020202020204" pitchFamily="34" charset="0"/>
              </a:rPr>
              <a:t> Cognitive </a:t>
            </a:r>
            <a:r>
              <a:rPr lang="es-CL" sz="1400" b="0" i="0" dirty="0" err="1">
                <a:effectLst/>
                <a:latin typeface="Arial" panose="020B0604020202020204" pitchFamily="34" charset="0"/>
              </a:rPr>
              <a:t>Neuroscience</a:t>
            </a:r>
            <a:r>
              <a:rPr lang="es-CL" sz="1400" b="0" i="0" dirty="0">
                <a:effectLst/>
                <a:latin typeface="Arial" panose="020B0604020202020204" pitchFamily="34" charset="0"/>
              </a:rPr>
              <a:t> 54. </a:t>
            </a:r>
            <a:r>
              <a:rPr lang="es-CL" sz="1400" b="0" i="0" dirty="0" err="1">
                <a:effectLst/>
                <a:latin typeface="Arial" panose="020B0604020202020204" pitchFamily="34" charset="0"/>
              </a:rPr>
              <a:t>issn</a:t>
            </a:r>
            <a:r>
              <a:rPr lang="es-CL" sz="1400" b="0" i="0" dirty="0">
                <a:effectLst/>
                <a:latin typeface="Arial" panose="020B0604020202020204" pitchFamily="34" charset="0"/>
              </a:rPr>
              <a:t>: 18789307 (abr. de 2022).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96684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C3D0F-554F-EB86-5E3A-AF7238D5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Métodos basados en extracción manual de características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914FFA-8A5D-8737-4F5D-E42AF5C47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alpha canónica: 8.5-12.5 Hz  </a:t>
            </a:r>
          </a:p>
          <a:p>
            <a:r>
              <a:rPr lang="pt-BR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alpha inferior canónica: 8.5-10.5 Hz    </a:t>
            </a:r>
          </a:p>
          <a:p>
            <a:r>
              <a:rPr lang="pt-BR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alpha superior canónica:10.5-12.5 Hz    </a:t>
            </a:r>
          </a:p>
          <a:p>
            <a:r>
              <a:rPr lang="pt-BR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alpha individual: </a:t>
            </a:r>
            <a:r>
              <a:rPr lang="es-E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definido como la frecuencia en la que se alcanza la máxima amplitud de la banda de frecuencia </a:t>
            </a:r>
            <a:r>
              <a:rPr lang="es-E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alphaa</a:t>
            </a:r>
            <a:r>
              <a:rPr lang="es-E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y la transición de frecuencia theta/alfa (TF), definida como la potencia mínima en el rango de frecuencia theta calculada en la segunda mitad del rango de frecuencia theta.</a:t>
            </a:r>
            <a:endParaRPr lang="pt-BR" sz="18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pt-BR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alpha individual inferior: (TF a IAF)</a:t>
            </a:r>
          </a:p>
          <a:p>
            <a:r>
              <a:rPr lang="pt-BR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alpha individual superior: (IAF a IAF+2)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68539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35517-5C97-BA6F-A361-F2B506BA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Métodos basados en extracción manual de características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A687CB-20DA-2DCE-A8EE-455D2FB6D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Se calcula tanto la densidad espectral de potencia (PSD) como la densidad espectral de potencia </a:t>
            </a:r>
            <a:r>
              <a:rPr lang="es-ES" b="0" i="0" dirty="0">
                <a:solidFill>
                  <a:schemeClr val="tx1"/>
                </a:solidFill>
                <a:effectLst/>
              </a:rPr>
              <a:t>normalizada (</a:t>
            </a:r>
            <a:r>
              <a:rPr lang="es-ES" b="0" i="0" dirty="0" err="1">
                <a:solidFill>
                  <a:schemeClr val="tx1"/>
                </a:solidFill>
                <a:effectLst/>
              </a:rPr>
              <a:t>nPSD</a:t>
            </a:r>
            <a:r>
              <a:rPr lang="es-ES" b="0" i="0" dirty="0">
                <a:solidFill>
                  <a:schemeClr val="tx1"/>
                </a:solidFill>
                <a:effectLst/>
              </a:rPr>
              <a:t>) utilizando el método de Welch con ventanas </a:t>
            </a:r>
            <a:r>
              <a:rPr lang="es-ES" b="0" i="0" dirty="0" err="1">
                <a:solidFill>
                  <a:schemeClr val="tx1"/>
                </a:solidFill>
                <a:effectLst/>
              </a:rPr>
              <a:t>Hanning</a:t>
            </a:r>
            <a:r>
              <a:rPr lang="es-ES" b="0" i="0" dirty="0">
                <a:solidFill>
                  <a:schemeClr val="tx1"/>
                </a:solidFill>
                <a:effectLst/>
              </a:rPr>
              <a:t> de 1 segundo y un solapamiento del 50%. </a:t>
            </a:r>
            <a:endParaRPr lang="es-C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448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7676D-203B-C076-4ADA-7B9944FFF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495536"/>
          </a:xfrm>
        </p:spPr>
        <p:txBody>
          <a:bodyPr/>
          <a:lstStyle/>
          <a:p>
            <a:r>
              <a:rPr lang="es-CL" dirty="0"/>
              <a:t>Métodos basados en extracción manual de características: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1331DD-44B6-278B-369F-4A7985F34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Regresión lineal</a:t>
            </a:r>
          </a:p>
          <a:p>
            <a:r>
              <a:rPr lang="es-CL" dirty="0" err="1"/>
              <a:t>Support</a:t>
            </a:r>
            <a:r>
              <a:rPr lang="es-CL" dirty="0"/>
              <a:t> vector </a:t>
            </a:r>
            <a:r>
              <a:rPr lang="es-CL" dirty="0" err="1"/>
              <a:t>regression</a:t>
            </a:r>
            <a:endParaRPr lang="es-CL" dirty="0"/>
          </a:p>
          <a:p>
            <a:r>
              <a:rPr lang="es-CL" dirty="0" err="1"/>
              <a:t>Random</a:t>
            </a:r>
            <a:r>
              <a:rPr lang="es-CL" dirty="0"/>
              <a:t> </a:t>
            </a:r>
            <a:r>
              <a:rPr lang="es-CL" dirty="0" err="1"/>
              <a:t>forest</a:t>
            </a:r>
            <a:endParaRPr lang="es-CL" dirty="0"/>
          </a:p>
          <a:p>
            <a:r>
              <a:rPr lang="es-CL" dirty="0"/>
              <a:t>Red neuronal</a:t>
            </a:r>
          </a:p>
          <a:p>
            <a:r>
              <a:rPr lang="es-CL" dirty="0" err="1"/>
              <a:t>XGBoost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06403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99DFF-39BF-3768-3614-CD3DEF20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Regresión Lineal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1778A4-B4B2-CD0F-FAD2-015449FCB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la regresión lineal simple se tiene una única variable independiente x para modelar una variable independiente y, teniendo la siguiente relación  lineal entre las 2 variables:</a:t>
            </a:r>
          </a:p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7138CF-00E3-373C-84B0-0A0DE80C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792" y="3720456"/>
            <a:ext cx="3319551" cy="62802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C25CCA0-B47E-3745-AEEE-F2A41B1B9C58}"/>
              </a:ext>
            </a:extLst>
          </p:cNvPr>
          <p:cNvSpPr txBox="1"/>
          <p:nvPr/>
        </p:nvSpPr>
        <p:spPr>
          <a:xfrm>
            <a:off x="5976335" y="5885964"/>
            <a:ext cx="5798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0" i="0" dirty="0">
                <a:effectLst/>
                <a:latin typeface="Söhne"/>
              </a:rPr>
              <a:t>Bravo, F. R</a:t>
            </a:r>
            <a:r>
              <a:rPr lang="es-ES" b="0" i="1" dirty="0">
                <a:effectLst/>
                <a:latin typeface="Söhne"/>
              </a:rPr>
              <a:t>egresiones: Modelos Lineales y Redes Neuronales</a:t>
            </a:r>
            <a:r>
              <a:rPr lang="es-ES" b="0" i="0" dirty="0">
                <a:effectLst/>
                <a:latin typeface="Söhne"/>
              </a:rPr>
              <a:t>.</a:t>
            </a:r>
          </a:p>
          <a:p>
            <a:r>
              <a:rPr lang="es-ES" b="0" i="0" dirty="0">
                <a:effectLst/>
                <a:latin typeface="Söhne"/>
              </a:rPr>
              <a:t>Universidad de Chile.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2936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F6AA9-92D6-0E83-9B03-FFBFF7752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Mínimos cuadrados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89D78B-63A3-0530-EF72-22A227DE7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706964"/>
          </a:xfrm>
        </p:spPr>
        <p:txBody>
          <a:bodyPr/>
          <a:lstStyle/>
          <a:p>
            <a:r>
              <a:rPr lang="es-ES" dirty="0"/>
              <a:t>Se calcula la suma de los errores cuadráticos (SSE) o E: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8653CF-B43D-E713-1161-261B89580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091" y="3130534"/>
            <a:ext cx="2720452" cy="943626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59EFAD0-C541-6428-F71E-E1D24B9C28E6}"/>
              </a:ext>
            </a:extLst>
          </p:cNvPr>
          <p:cNvSpPr txBox="1">
            <a:spLocks/>
          </p:cNvSpPr>
          <p:nvPr/>
        </p:nvSpPr>
        <p:spPr>
          <a:xfrm>
            <a:off x="1226074" y="4130040"/>
            <a:ext cx="8825659" cy="706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minimiza el error calculando las derivadas parciales  de E: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6331ECC-CF79-2E4D-AA06-6DCB1E03C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090" y="4601194"/>
            <a:ext cx="3318545" cy="15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34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66E38-04DA-DB97-3C63-A34663EA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Mínimos cuadrados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A27018-4729-A971-7305-E977EC6A8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Obteniendo las siguientes soluciones: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63A057-7082-7C40-3545-D41163E0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774" y="3335622"/>
            <a:ext cx="3344444" cy="19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79FEC-65DE-A6F8-4D7B-C6FC675B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28D1B1-2BC1-CC02-CA59-8BE5E903D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394" y="2288540"/>
            <a:ext cx="8825659" cy="3416300"/>
          </a:xfrm>
        </p:spPr>
        <p:txBody>
          <a:bodyPr>
            <a:normAutofit/>
          </a:bodyPr>
          <a:lstStyle/>
          <a:p>
            <a:r>
              <a:rPr lang="es-CL" dirty="0"/>
              <a:t>¿Qué es la edad biológica?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9E825D-5FE2-5079-BBB7-586CF7E5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22" y="2671830"/>
            <a:ext cx="4597636" cy="3892750"/>
          </a:xfrm>
          <a:prstGeom prst="rect">
            <a:avLst/>
          </a:prstGeom>
        </p:spPr>
      </p:pic>
      <p:pic>
        <p:nvPicPr>
          <p:cNvPr id="1026" name="Picture 2" descr="What Does Mean By Chronological Age">
            <a:extLst>
              <a:ext uri="{FF2B5EF4-FFF2-40B4-BE49-F238E27FC236}">
                <a16:creationId xmlns:a16="http://schemas.microsoft.com/office/drawing/2014/main" id="{D408B86E-8739-6662-77DD-5A1A1F492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507" y="3162300"/>
            <a:ext cx="5051099" cy="29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481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BAD47-8A5D-4393-E67F-2498D27A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Regresión lineal múltiple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324E46-A648-ACF2-7719-7539498B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2359512"/>
            <a:ext cx="7291663" cy="6199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674C3E-1B1A-2165-A695-56E77DE1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3" y="3143802"/>
            <a:ext cx="1802140" cy="7062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27461A3-B87C-EE77-AE69-21BB5C889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470" y="4014342"/>
            <a:ext cx="1896647" cy="21481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2D9C318-0D87-DB8E-5AE8-20935EC28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085" y="4224501"/>
            <a:ext cx="3800614" cy="17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90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B0B75-C37D-4478-0879-6AA5FDA1C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Regresión lineal múltiple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FC9098-7BD4-FB91-4660-7ECB180C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158" y="2623698"/>
            <a:ext cx="3158042" cy="35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58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278B3-E283-078D-8657-50A133F83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Métodos basados en extracción manual de características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053244-4E26-0EC3-3593-DB23360E2F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28" y="2472332"/>
            <a:ext cx="8824913" cy="308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777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C1167-ECF9-ACE9-2A0B-2DAC0072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Métricas de evaluación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44ED12-55C2-9A16-A846-D79619FDA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6C7BB2-806A-6ED4-AE53-73974E0AD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798" y="2002383"/>
            <a:ext cx="6937970" cy="44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70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68FD1-0A61-5F91-9069-67C92E66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Criterios de Selección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1CD0AC-2A0A-8FAD-0720-3862D831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89" y="3567606"/>
            <a:ext cx="8443178" cy="12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91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D706F-CA50-D758-AFC8-6D55CE12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7146B3-EE57-CAD3-5426-F0ED66E53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0EBC0E8-F511-27E3-0776-95C10DEF4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61" y="2433266"/>
            <a:ext cx="8333537" cy="37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78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62613-5E33-D98D-96A4-B87384B4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Carta Gantt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913317-0CA9-D54E-A524-BBD2B5352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19D4C6-61F9-2CAC-AD05-920C51549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06" y="2603500"/>
            <a:ext cx="10757187" cy="32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94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85C741F-3494-44D3-EDA2-63356B3EC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1" y="177498"/>
            <a:ext cx="8998321" cy="13462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E24841-7297-A40D-FE53-EDE0D7CDD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502" y="1214130"/>
            <a:ext cx="7497312" cy="528770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677CFE5-E225-A1A4-3A9B-4F6C4AB0CE07}"/>
              </a:ext>
            </a:extLst>
          </p:cNvPr>
          <p:cNvSpPr txBox="1"/>
          <p:nvPr/>
        </p:nvSpPr>
        <p:spPr>
          <a:xfrm>
            <a:off x="571500" y="3318798"/>
            <a:ext cx="283845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Tian, Y. E., </a:t>
            </a:r>
            <a:r>
              <a:rPr lang="en-US" sz="1400" dirty="0" err="1"/>
              <a:t>Cropley</a:t>
            </a:r>
            <a:r>
              <a:rPr lang="en-US" sz="1400" dirty="0"/>
              <a:t>, V., Maier, A. B., Lautenschlager, N. T., Breakspear, M., &amp; </a:t>
            </a:r>
            <a:r>
              <a:rPr lang="en-US" sz="1400" dirty="0" err="1"/>
              <a:t>Zalesky</a:t>
            </a:r>
            <a:r>
              <a:rPr lang="en-US" sz="1400" dirty="0"/>
              <a:t>, A. (2023). Heterogeneous aging across multiple organ systems and prediction of chronic disease and mortality. </a:t>
            </a:r>
            <a:r>
              <a:rPr lang="en-US" sz="1400" i="1" dirty="0"/>
              <a:t>Nature Medicine</a:t>
            </a:r>
            <a:r>
              <a:rPr lang="en-US" sz="1400" dirty="0"/>
              <a:t>, </a:t>
            </a:r>
            <a:r>
              <a:rPr lang="en-US" sz="1400" i="1" dirty="0"/>
              <a:t>29</a:t>
            </a:r>
            <a:r>
              <a:rPr lang="en-US" sz="1400" dirty="0"/>
              <a:t>(5), 1221–1231. https://doi.org/10.1038/s41591-023-02296-6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06030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35824-F941-5E21-A153-00072CAF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Edad biológica cerebral (</a:t>
            </a:r>
            <a:r>
              <a:rPr lang="es-CL" dirty="0" err="1"/>
              <a:t>Brain</a:t>
            </a:r>
            <a:r>
              <a:rPr lang="es-CL" dirty="0"/>
              <a:t> </a:t>
            </a:r>
            <a:r>
              <a:rPr lang="es-CL" dirty="0" err="1"/>
              <a:t>age</a:t>
            </a:r>
            <a:r>
              <a:rPr lang="es-CL" dirty="0"/>
              <a:t>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08176F-6CD3-823C-3F24-0F00864DB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241" y="2167752"/>
            <a:ext cx="6447518" cy="40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3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C778082-0F31-891C-CEA7-DD064D30E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dirty="0" err="1"/>
              <a:t>Maneras</a:t>
            </a:r>
            <a:r>
              <a:rPr lang="en-US" dirty="0"/>
              <a:t> de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 </a:t>
            </a:r>
            <a:r>
              <a:rPr lang="en-US" dirty="0" err="1"/>
              <a:t>cerebrales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123C37A-3945-E41A-251E-578916D5F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/>
          <a:lstStyle/>
          <a:p>
            <a:r>
              <a:rPr lang="en-US" dirty="0" err="1"/>
              <a:t>Resonancia</a:t>
            </a:r>
            <a:r>
              <a:rPr lang="en-US" dirty="0"/>
              <a:t> </a:t>
            </a:r>
            <a:r>
              <a:rPr lang="en-US" dirty="0" err="1"/>
              <a:t>magnética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5D5A415-0D01-2DE6-046B-337BCDBDB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5247564" cy="576262"/>
          </a:xfrm>
        </p:spPr>
        <p:txBody>
          <a:bodyPr/>
          <a:lstStyle/>
          <a:p>
            <a:r>
              <a:rPr lang="en-US" dirty="0"/>
              <a:t>Electro/Magneto </a:t>
            </a:r>
            <a:r>
              <a:rPr lang="en-US" dirty="0" err="1"/>
              <a:t>encefalografía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84E0C-5B35-6535-F813-F16EF2221E55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3337480"/>
            <a:ext cx="4824412" cy="252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netic resonance imaging of the brain - Wikipedia">
            <a:extLst>
              <a:ext uri="{FF2B5EF4-FFF2-40B4-BE49-F238E27FC236}">
                <a16:creationId xmlns:a16="http://schemas.microsoft.com/office/drawing/2014/main" id="{C8205811-F40B-A555-FF40-EF705E517C1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03" y="3179762"/>
            <a:ext cx="2653046" cy="284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006B251-8856-21AB-2B3E-6139FA5A9872}"/>
              </a:ext>
            </a:extLst>
          </p:cNvPr>
          <p:cNvSpPr txBox="1"/>
          <p:nvPr/>
        </p:nvSpPr>
        <p:spPr>
          <a:xfrm>
            <a:off x="6336479" y="6019799"/>
            <a:ext cx="456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http://meg.aalip.jp/vsEEG/vsEEGE.html</a:t>
            </a:r>
          </a:p>
        </p:txBody>
      </p:sp>
    </p:spTree>
    <p:extLst>
      <p:ext uri="{BB962C8B-B14F-4D97-AF65-F5344CB8AC3E}">
        <p14:creationId xmlns:p14="http://schemas.microsoft.com/office/powerpoint/2010/main" val="177625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60903BE-C045-0CBF-1336-FE4398920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76" y="1812831"/>
            <a:ext cx="9684248" cy="36387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7DF9B07-8DE5-3304-6FAF-D98A830F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24" y="1098974"/>
            <a:ext cx="9087317" cy="4445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5C58C9F-CD11-A8C6-184B-91603676D5E6}"/>
              </a:ext>
            </a:extLst>
          </p:cNvPr>
          <p:cNvSpPr txBox="1"/>
          <p:nvPr/>
        </p:nvSpPr>
        <p:spPr>
          <a:xfrm>
            <a:off x="618424" y="5545714"/>
            <a:ext cx="1152525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err="1"/>
              <a:t>Liem</a:t>
            </a:r>
            <a:r>
              <a:rPr lang="es-CL" sz="1400" dirty="0"/>
              <a:t>, F., </a:t>
            </a:r>
            <a:r>
              <a:rPr lang="es-CL" sz="1400" dirty="0" err="1"/>
              <a:t>Varoquaux</a:t>
            </a:r>
            <a:r>
              <a:rPr lang="es-CL" sz="1400" dirty="0"/>
              <a:t>, G., </a:t>
            </a:r>
            <a:r>
              <a:rPr lang="es-CL" sz="1400" dirty="0" err="1"/>
              <a:t>Kynast</a:t>
            </a:r>
            <a:r>
              <a:rPr lang="es-CL" sz="1400" dirty="0"/>
              <a:t>, J., Beyer, F., </a:t>
            </a:r>
            <a:r>
              <a:rPr lang="es-CL" sz="1400" dirty="0" err="1"/>
              <a:t>Kharabian</a:t>
            </a:r>
            <a:r>
              <a:rPr lang="es-CL" sz="1400" dirty="0"/>
              <a:t> </a:t>
            </a:r>
            <a:r>
              <a:rPr lang="es-CL" sz="1400" dirty="0" err="1"/>
              <a:t>Masouleh</a:t>
            </a:r>
            <a:r>
              <a:rPr lang="es-CL" sz="1400" dirty="0"/>
              <a:t>, S., </a:t>
            </a:r>
            <a:r>
              <a:rPr lang="es-CL" sz="1400" dirty="0" err="1"/>
              <a:t>Huntenburg</a:t>
            </a:r>
            <a:r>
              <a:rPr lang="es-CL" sz="1400" dirty="0"/>
              <a:t>, J. M., Lampe, L., </a:t>
            </a:r>
            <a:r>
              <a:rPr lang="es-CL" sz="1400" dirty="0" err="1"/>
              <a:t>Rahim</a:t>
            </a:r>
            <a:r>
              <a:rPr lang="es-CL" sz="1400" dirty="0"/>
              <a:t>, M., Abraham, A., </a:t>
            </a:r>
            <a:r>
              <a:rPr lang="es-CL" sz="1400" dirty="0" err="1"/>
              <a:t>Craddock</a:t>
            </a:r>
            <a:r>
              <a:rPr lang="es-CL" sz="1400" dirty="0"/>
              <a:t>, R. C., </a:t>
            </a:r>
            <a:r>
              <a:rPr lang="es-CL" sz="1400" dirty="0" err="1"/>
              <a:t>Riedel</a:t>
            </a:r>
            <a:r>
              <a:rPr lang="es-CL" sz="1400" dirty="0"/>
              <a:t>-Heller, S., </a:t>
            </a:r>
            <a:r>
              <a:rPr lang="es-CL" sz="1400" dirty="0" err="1"/>
              <a:t>Luck</a:t>
            </a:r>
            <a:r>
              <a:rPr lang="es-CL" sz="1400" dirty="0"/>
              <a:t>, T., Loeffler, M., </a:t>
            </a:r>
            <a:r>
              <a:rPr lang="es-CL" sz="1400" dirty="0" err="1"/>
              <a:t>Schroeter</a:t>
            </a:r>
            <a:r>
              <a:rPr lang="es-CL" sz="1400" dirty="0"/>
              <a:t>, M. L., </a:t>
            </a:r>
            <a:r>
              <a:rPr lang="es-CL" sz="1400" dirty="0" err="1"/>
              <a:t>Witte</a:t>
            </a:r>
            <a:r>
              <a:rPr lang="es-CL" sz="1400" dirty="0"/>
              <a:t>, A. V., </a:t>
            </a:r>
            <a:r>
              <a:rPr lang="es-CL" sz="1400" dirty="0" err="1"/>
              <a:t>Villringer</a:t>
            </a:r>
            <a:r>
              <a:rPr lang="es-CL" sz="1400" dirty="0"/>
              <a:t>, A., &amp; </a:t>
            </a:r>
            <a:r>
              <a:rPr lang="es-CL" sz="1400" dirty="0" err="1"/>
              <a:t>Margulies</a:t>
            </a:r>
            <a:r>
              <a:rPr lang="es-CL" sz="1400" dirty="0"/>
              <a:t>, D. S. (2017). </a:t>
            </a:r>
            <a:r>
              <a:rPr lang="es-CL" sz="1400" dirty="0" err="1"/>
              <a:t>Predicting</a:t>
            </a:r>
            <a:r>
              <a:rPr lang="es-CL" sz="1400" dirty="0"/>
              <a:t> </a:t>
            </a:r>
            <a:r>
              <a:rPr lang="es-CL" sz="1400" dirty="0" err="1"/>
              <a:t>brain-age</a:t>
            </a:r>
            <a:r>
              <a:rPr lang="es-CL" sz="1400" dirty="0"/>
              <a:t> </a:t>
            </a:r>
            <a:r>
              <a:rPr lang="es-CL" sz="1400" dirty="0" err="1"/>
              <a:t>from</a:t>
            </a:r>
            <a:r>
              <a:rPr lang="es-CL" sz="1400" dirty="0"/>
              <a:t> multimodal </a:t>
            </a:r>
            <a:r>
              <a:rPr lang="es-CL" sz="1400" dirty="0" err="1"/>
              <a:t>imaging</a:t>
            </a:r>
            <a:r>
              <a:rPr lang="es-CL" sz="1400" dirty="0"/>
              <a:t> data captures cognitive </a:t>
            </a:r>
            <a:r>
              <a:rPr lang="es-CL" sz="1400" dirty="0" err="1"/>
              <a:t>impairment</a:t>
            </a:r>
            <a:r>
              <a:rPr lang="es-CL" sz="1400" dirty="0"/>
              <a:t>. </a:t>
            </a:r>
            <a:r>
              <a:rPr lang="es-CL" sz="1400" i="1" dirty="0" err="1"/>
              <a:t>NeuroImage</a:t>
            </a:r>
            <a:r>
              <a:rPr lang="es-CL" sz="1400" dirty="0"/>
              <a:t>, </a:t>
            </a:r>
            <a:r>
              <a:rPr lang="es-CL" sz="1400" i="1" dirty="0"/>
              <a:t>148</a:t>
            </a:r>
            <a:r>
              <a:rPr lang="es-CL" sz="1400" dirty="0"/>
              <a:t>, 179–188. https://doi.org/10.1016/j.neuroimage.2016.11.005</a:t>
            </a:r>
          </a:p>
          <a:p>
            <a:endParaRPr lang="es-CL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4D4E0A-3C13-505D-5234-9085D94180AF}"/>
              </a:ext>
            </a:extLst>
          </p:cNvPr>
          <p:cNvSpPr txBox="1"/>
          <p:nvPr/>
        </p:nvSpPr>
        <p:spPr>
          <a:xfrm>
            <a:off x="618424" y="81180"/>
            <a:ext cx="810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latin typeface="+mj-lt"/>
              </a:rPr>
              <a:t>Resonancia magnética</a:t>
            </a:r>
          </a:p>
        </p:txBody>
      </p:sp>
    </p:spTree>
    <p:extLst>
      <p:ext uri="{BB962C8B-B14F-4D97-AF65-F5344CB8AC3E}">
        <p14:creationId xmlns:p14="http://schemas.microsoft.com/office/powerpoint/2010/main" val="3575177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944AD7B-9FC6-33C3-96F0-59A9BA4D1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84" y="2019300"/>
            <a:ext cx="8514974" cy="268929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FEDA191-66E7-AF1B-6E54-DD3A3100DBC9}"/>
              </a:ext>
            </a:extLst>
          </p:cNvPr>
          <p:cNvSpPr txBox="1"/>
          <p:nvPr/>
        </p:nvSpPr>
        <p:spPr>
          <a:xfrm>
            <a:off x="1390650" y="5276850"/>
            <a:ext cx="8972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Cole, J. H., </a:t>
            </a:r>
            <a:r>
              <a:rPr lang="es-CL" dirty="0" err="1"/>
              <a:t>Poudel</a:t>
            </a:r>
            <a:r>
              <a:rPr lang="es-CL" dirty="0"/>
              <a:t>, R. P. K., </a:t>
            </a:r>
            <a:r>
              <a:rPr lang="es-CL" dirty="0" err="1"/>
              <a:t>Tsagkrasoulis</a:t>
            </a:r>
            <a:r>
              <a:rPr lang="es-CL" dirty="0"/>
              <a:t>, D., </a:t>
            </a:r>
            <a:r>
              <a:rPr lang="es-CL" dirty="0" err="1"/>
              <a:t>Caan</a:t>
            </a:r>
            <a:r>
              <a:rPr lang="es-CL" dirty="0"/>
              <a:t>, M. W. A., </a:t>
            </a:r>
            <a:r>
              <a:rPr lang="es-CL" dirty="0" err="1"/>
              <a:t>Steves</a:t>
            </a:r>
            <a:r>
              <a:rPr lang="es-CL" dirty="0"/>
              <a:t>, C., Spector, T. D., &amp; Montana, G. (2017). </a:t>
            </a:r>
            <a:r>
              <a:rPr lang="es-CL" dirty="0" err="1"/>
              <a:t>Predicting</a:t>
            </a:r>
            <a:r>
              <a:rPr lang="es-CL" dirty="0"/>
              <a:t> </a:t>
            </a:r>
            <a:r>
              <a:rPr lang="es-CL" dirty="0" err="1"/>
              <a:t>brain</a:t>
            </a:r>
            <a:r>
              <a:rPr lang="es-CL" dirty="0"/>
              <a:t> </a:t>
            </a:r>
            <a:r>
              <a:rPr lang="es-CL" dirty="0" err="1"/>
              <a:t>age</a:t>
            </a:r>
            <a:r>
              <a:rPr lang="es-CL" dirty="0"/>
              <a:t> </a:t>
            </a:r>
            <a:r>
              <a:rPr lang="es-CL" dirty="0" err="1"/>
              <a:t>with</a:t>
            </a:r>
            <a:r>
              <a:rPr lang="es-CL" dirty="0"/>
              <a:t> </a:t>
            </a:r>
            <a:r>
              <a:rPr lang="es-CL" dirty="0" err="1"/>
              <a:t>deep</a:t>
            </a:r>
            <a:r>
              <a:rPr lang="es-CL" dirty="0"/>
              <a:t> </a:t>
            </a:r>
            <a:r>
              <a:rPr lang="es-CL" dirty="0" err="1"/>
              <a:t>learning</a:t>
            </a:r>
            <a:r>
              <a:rPr lang="es-CL" dirty="0"/>
              <a:t> </a:t>
            </a:r>
            <a:r>
              <a:rPr lang="es-CL" dirty="0" err="1"/>
              <a:t>from</a:t>
            </a:r>
            <a:r>
              <a:rPr lang="es-CL" dirty="0"/>
              <a:t> raw </a:t>
            </a:r>
            <a:r>
              <a:rPr lang="es-CL" dirty="0" err="1"/>
              <a:t>imaging</a:t>
            </a:r>
            <a:r>
              <a:rPr lang="es-CL" dirty="0"/>
              <a:t> data </a:t>
            </a:r>
            <a:r>
              <a:rPr lang="es-CL" dirty="0" err="1"/>
              <a:t>results</a:t>
            </a:r>
            <a:r>
              <a:rPr lang="es-CL" dirty="0"/>
              <a:t> in a </a:t>
            </a:r>
            <a:r>
              <a:rPr lang="es-CL" dirty="0" err="1"/>
              <a:t>reliable</a:t>
            </a:r>
            <a:r>
              <a:rPr lang="es-CL" dirty="0"/>
              <a:t> and </a:t>
            </a:r>
            <a:r>
              <a:rPr lang="es-CL" dirty="0" err="1"/>
              <a:t>heritable</a:t>
            </a:r>
            <a:r>
              <a:rPr lang="es-CL" dirty="0"/>
              <a:t> </a:t>
            </a:r>
            <a:r>
              <a:rPr lang="es-CL" dirty="0" err="1"/>
              <a:t>biomarker</a:t>
            </a:r>
            <a:r>
              <a:rPr lang="es-CL" dirty="0"/>
              <a:t>. </a:t>
            </a:r>
            <a:r>
              <a:rPr lang="es-CL" i="1" dirty="0" err="1"/>
              <a:t>NeuroImage</a:t>
            </a:r>
            <a:r>
              <a:rPr lang="es-CL" dirty="0"/>
              <a:t>, </a:t>
            </a:r>
            <a:r>
              <a:rPr lang="es-CL" i="1" dirty="0"/>
              <a:t>163</a:t>
            </a:r>
            <a:r>
              <a:rPr lang="es-CL" dirty="0"/>
              <a:t>, 115–124. https://doi.org/10.1016/j.neuroimage.2017.07.059</a:t>
            </a:r>
          </a:p>
          <a:p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4F1EA9-B17E-7957-45C3-D78354DAE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87" y="789066"/>
            <a:ext cx="10621076" cy="112635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9A68300-50E8-3EA3-A5BD-08157F281E46}"/>
              </a:ext>
            </a:extLst>
          </p:cNvPr>
          <p:cNvSpPr txBox="1"/>
          <p:nvPr/>
        </p:nvSpPr>
        <p:spPr>
          <a:xfrm>
            <a:off x="618424" y="81180"/>
            <a:ext cx="810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latin typeface="+mj-lt"/>
              </a:rPr>
              <a:t>Resonancia magnética</a:t>
            </a:r>
          </a:p>
        </p:txBody>
      </p:sp>
    </p:spTree>
    <p:extLst>
      <p:ext uri="{BB962C8B-B14F-4D97-AF65-F5344CB8AC3E}">
        <p14:creationId xmlns:p14="http://schemas.microsoft.com/office/powerpoint/2010/main" val="1600900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8ED00C6-D43F-190F-5703-0EE651999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276749"/>
            <a:ext cx="5772150" cy="430450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2B965C5-80E4-A194-8EF2-691E668BBF08}"/>
              </a:ext>
            </a:extLst>
          </p:cNvPr>
          <p:cNvSpPr txBox="1"/>
          <p:nvPr/>
        </p:nvSpPr>
        <p:spPr>
          <a:xfrm>
            <a:off x="726483" y="5750168"/>
            <a:ext cx="8986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0" i="0" dirty="0" err="1">
                <a:effectLst/>
                <a:latin typeface="Arial" panose="020B0604020202020204" pitchFamily="34" charset="0"/>
              </a:rPr>
              <a:t>Beheshti</a:t>
            </a:r>
            <a:r>
              <a:rPr lang="es-CL" b="0" i="0" dirty="0">
                <a:effectLst/>
                <a:latin typeface="Arial" panose="020B0604020202020204" pitchFamily="34" charset="0"/>
              </a:rPr>
              <a:t>, I.,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Maikusa</a:t>
            </a:r>
            <a:r>
              <a:rPr lang="es-CL" b="0" i="0" dirty="0">
                <a:effectLst/>
                <a:latin typeface="Arial" panose="020B0604020202020204" pitchFamily="34" charset="0"/>
              </a:rPr>
              <a:t>, N. y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Matsuda</a:t>
            </a:r>
            <a:r>
              <a:rPr lang="es-CL" b="0" i="0" dirty="0">
                <a:effectLst/>
                <a:latin typeface="Arial" panose="020B0604020202020204" pitchFamily="34" charset="0"/>
              </a:rPr>
              <a:t>, H.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es-CL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association</a:t>
            </a:r>
            <a:r>
              <a:rPr lang="es-CL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between</a:t>
            </a:r>
            <a:r>
              <a:rPr lang="es-CL" b="0" i="0" dirty="0">
                <a:effectLst/>
                <a:latin typeface="Arial" panose="020B0604020202020204" pitchFamily="34" charset="0"/>
              </a:rPr>
              <a:t> “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Brain</a:t>
            </a:r>
            <a:r>
              <a:rPr lang="es-CL" b="0" i="0" dirty="0">
                <a:effectLst/>
                <a:latin typeface="Arial" panose="020B0604020202020204" pitchFamily="34" charset="0"/>
              </a:rPr>
              <a:t>-Age Score”</a:t>
            </a:r>
            <a:br>
              <a:rPr lang="es-CL" dirty="0"/>
            </a:br>
            <a:r>
              <a:rPr lang="es-CL" b="0" i="0" dirty="0">
                <a:effectLst/>
                <a:latin typeface="Arial" panose="020B0604020202020204" pitchFamily="34" charset="0"/>
              </a:rPr>
              <a:t>(BAS) and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traditional</a:t>
            </a:r>
            <a:r>
              <a:rPr lang="es-CL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neuropsychological</a:t>
            </a:r>
            <a:r>
              <a:rPr lang="es-CL" b="0" i="0" dirty="0">
                <a:effectLst/>
                <a:latin typeface="Arial" panose="020B0604020202020204" pitchFamily="34" charset="0"/>
              </a:rPr>
              <a:t> screening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tools</a:t>
            </a:r>
            <a:r>
              <a:rPr lang="es-CL" b="0" i="0" dirty="0">
                <a:effectLst/>
                <a:latin typeface="Arial" panose="020B0604020202020204" pitchFamily="34" charset="0"/>
              </a:rPr>
              <a:t> in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Alzheimer’s</a:t>
            </a:r>
            <a:r>
              <a:rPr lang="es-CL" b="0" i="0" dirty="0">
                <a:effectLst/>
                <a:latin typeface="Arial" panose="020B0604020202020204" pitchFamily="34" charset="0"/>
              </a:rPr>
              <a:t>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disease</a:t>
            </a:r>
            <a:r>
              <a:rPr lang="es-CL" b="0" i="0" dirty="0">
                <a:effectLst/>
                <a:latin typeface="Arial" panose="020B0604020202020204" pitchFamily="34" charset="0"/>
              </a:rPr>
              <a:t>.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Brain</a:t>
            </a:r>
            <a:br>
              <a:rPr lang="es-CL" dirty="0"/>
            </a:br>
            <a:r>
              <a:rPr lang="es-CL" b="0" i="0" dirty="0">
                <a:effectLst/>
                <a:latin typeface="Arial" panose="020B0604020202020204" pitchFamily="34" charset="0"/>
              </a:rPr>
              <a:t>and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Behavior</a:t>
            </a:r>
            <a:r>
              <a:rPr lang="es-CL" b="0" i="0" dirty="0">
                <a:effectLst/>
                <a:latin typeface="Arial" panose="020B0604020202020204" pitchFamily="34" charset="0"/>
              </a:rPr>
              <a:t> 8. </a:t>
            </a:r>
            <a:r>
              <a:rPr lang="es-CL" b="0" i="0" dirty="0" err="1">
                <a:effectLst/>
                <a:latin typeface="Arial" panose="020B0604020202020204" pitchFamily="34" charset="0"/>
              </a:rPr>
              <a:t>issn</a:t>
            </a:r>
            <a:r>
              <a:rPr lang="es-CL" b="0" i="0" dirty="0">
                <a:effectLst/>
                <a:latin typeface="Arial" panose="020B0604020202020204" pitchFamily="34" charset="0"/>
              </a:rPr>
              <a:t>: 21623279 (8 ago. de 2018).</a:t>
            </a:r>
            <a:endParaRPr lang="es-CL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3CA6FA2-71C9-9778-76AB-47370993D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90" y="-6017"/>
            <a:ext cx="8179220" cy="12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67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99_TF67288550.potx" id="{C2351807-299F-4F9C-A700-048593B7FFB3}" vid="{5A442272-197A-4B50-9722-C01231E083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Sala de reuniones Ion</Template>
  <TotalTime>39292</TotalTime>
  <Words>1474</Words>
  <Application>Microsoft Office PowerPoint</Application>
  <PresentationFormat>Panorámica</PresentationFormat>
  <Paragraphs>90</Paragraphs>
  <Slides>36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4" baseType="lpstr">
      <vt:lpstr>Arial</vt:lpstr>
      <vt:lpstr>Calibri</vt:lpstr>
      <vt:lpstr>Century Gothic</vt:lpstr>
      <vt:lpstr>Courier New</vt:lpstr>
      <vt:lpstr>Söhne</vt:lpstr>
      <vt:lpstr>Times New Roman</vt:lpstr>
      <vt:lpstr>Wingdings 3</vt:lpstr>
      <vt:lpstr>Sala de reuniones Ion</vt:lpstr>
      <vt:lpstr>Estimación de la edad cerebral mediante registros de electroencefalografía (EEG) utilizando técnicas de aprendizaje de máquinas</vt:lpstr>
      <vt:lpstr>Tópicos a tratar (Objetivos?)</vt:lpstr>
      <vt:lpstr>Introducción</vt:lpstr>
      <vt:lpstr>Presentación de PowerPoint</vt:lpstr>
      <vt:lpstr>Edad biológica cerebral (Brain age)</vt:lpstr>
      <vt:lpstr>Maneras de obtener registros cerebrales</vt:lpstr>
      <vt:lpstr>Presentación de PowerPoint</vt:lpstr>
      <vt:lpstr>Presentación de PowerPoint</vt:lpstr>
      <vt:lpstr>Presentación de PowerPoint</vt:lpstr>
      <vt:lpstr>Electroencefalografía: Técnica no invasiva para registrar la actividad eléctrica cerebral</vt:lpstr>
      <vt:lpstr>Métodos</vt:lpstr>
      <vt:lpstr>Métodos basados en aprendizaje profundo </vt:lpstr>
      <vt:lpstr>Métodos basados en aprendizaje profundo </vt:lpstr>
      <vt:lpstr>Presentación de PowerPoint</vt:lpstr>
      <vt:lpstr>Presentación de PowerPoint</vt:lpstr>
      <vt:lpstr>Presentación de PowerPoint</vt:lpstr>
      <vt:lpstr>Presentación de PowerPoint</vt:lpstr>
      <vt:lpstr>Métodos basados en extracción manual de características </vt:lpstr>
      <vt:lpstr>Dataset</vt:lpstr>
      <vt:lpstr>Preprocesamiento </vt:lpstr>
      <vt:lpstr>Métodos basados en extracción manual de características: Procesamiento adicional</vt:lpstr>
      <vt:lpstr>Métodos basados en extracción manual de características: Transformación de Fuente </vt:lpstr>
      <vt:lpstr>Métodos basados en extracción manual de características </vt:lpstr>
      <vt:lpstr>Métodos basados en extracción manual de características </vt:lpstr>
      <vt:lpstr>Métodos basados en extracción manual de características </vt:lpstr>
      <vt:lpstr>Métodos basados en extracción manual de características: Aprendizaje Automático</vt:lpstr>
      <vt:lpstr>Regresión Lineal</vt:lpstr>
      <vt:lpstr>Mínimos cuadrados</vt:lpstr>
      <vt:lpstr>Mínimos cuadrados</vt:lpstr>
      <vt:lpstr>Regresión lineal múltiple</vt:lpstr>
      <vt:lpstr>Regresión lineal múltiple </vt:lpstr>
      <vt:lpstr>Métodos basados en extracción manual de características </vt:lpstr>
      <vt:lpstr>Métricas de evaluación</vt:lpstr>
      <vt:lpstr>Criterios de Selección</vt:lpstr>
      <vt:lpstr>Presentación de PowerPoint</vt:lpstr>
      <vt:lpstr>Carta Gantt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Clasificación de registros de la actividad eléctrica cerebral con algoritmos de Aprendizaje de Máquina</dc:title>
  <dc:creator>Felipe Carriel</dc:creator>
  <cp:lastModifiedBy>Felipe Carriel</cp:lastModifiedBy>
  <cp:revision>40</cp:revision>
  <dcterms:created xsi:type="dcterms:W3CDTF">2023-08-19T22:09:47Z</dcterms:created>
  <dcterms:modified xsi:type="dcterms:W3CDTF">2024-03-22T13:22:03Z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